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746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69" r:id="rId23"/>
    <p:sldId id="270" r:id="rId24"/>
    <p:sldId id="271" r:id="rId25"/>
    <p:sldId id="278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545" autoAdjust="0"/>
  </p:normalViewPr>
  <p:slideViewPr>
    <p:cSldViewPr>
      <p:cViewPr varScale="1">
        <p:scale>
          <a:sx n="104" d="100"/>
          <a:sy n="104" d="100"/>
        </p:scale>
        <p:origin x="-10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A1BDE0A-D68F-4D29-A3B1-6A79199BBA51}" type="datetimeFigureOut">
              <a:rPr lang="ru-RU"/>
              <a:pPr>
                <a:defRPr/>
              </a:pPr>
              <a:t>14.10.2015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715B2C3-D9A9-47E0-B5D6-A87F14A3F3C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139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B6504-3683-4961-AAAB-DEA08F10A11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04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1097E-DE17-439A-9FB3-D1835B9B75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54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305550" y="1295400"/>
            <a:ext cx="200025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1295400"/>
            <a:ext cx="5848350" cy="4572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1A539-FF1B-42AE-9027-8C2F05323D4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453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304800" y="1295400"/>
            <a:ext cx="8001000" cy="685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295400" y="2133600"/>
            <a:ext cx="3276600" cy="17907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724400" y="2133600"/>
            <a:ext cx="3276600" cy="17907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1295400" y="4076700"/>
            <a:ext cx="3276600" cy="17907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24400" y="4076700"/>
            <a:ext cx="3276600" cy="17907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8A6AB-92BB-44E0-8289-71A7ED81F7B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66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3F801-78A0-419D-8068-DF894408B5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2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896A5-2D26-432A-B6E4-B2D99020B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1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5B543-729A-4608-96FB-2D8405032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FE8A6-530B-47B5-BF08-56F207970E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1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728C65-60A0-4823-9352-5D897E3FC3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64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169AA1-766B-4B58-9874-A20A2ED918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6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F665B2-9456-458E-85D3-543DB9D616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D026A-FCA8-4B52-B4F2-16922172D71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632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49D3D3-6331-4C24-8292-0316C05D74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5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09D16-B812-4342-B7D1-A7090145D7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71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FBCC3-D8A9-43F4-8F2F-735D02085E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36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6550" y="1524000"/>
            <a:ext cx="2076450" cy="46021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76950" cy="4602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ABAAA2-1913-4ECA-BDD9-19FB7612B3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58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9DD026A-FCA8-4B52-B4F2-16922172D71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95AAD9D-1387-4422-AAB5-66BC67B00E1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637E0E5-DEDC-441C-A34B-86C07511BC9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C6C65A-C41B-43D9-9754-F4EE8F107F7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AC152D6-C22A-4B7E-B683-139C2C1F44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AAD9D-1387-4422-AAB5-66BC67B00E1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960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2C26C6C-75D6-4965-BE88-A887490E456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6F79CCA-FDFB-4545-8396-6A7D34825C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3D6CC49-EE40-4E16-85F4-74D7939B36D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911097E-DE17-439A-9FB3-D1835B9B75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021A539-FF1B-42AE-9027-8C2F05323D4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5400" y="2133600"/>
            <a:ext cx="3276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24400" y="2133600"/>
            <a:ext cx="3276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7E0E5-DEDC-441C-A34B-86C07511BC9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9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6C65A-C41B-43D9-9754-F4EE8F107F7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0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52D6-C22A-4B7E-B683-139C2C1F44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7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26C6C-75D6-4965-BE88-A887490E456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41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9CCA-FDFB-4545-8396-6A7D34825C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54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6CC49-EE40-4E16-85F4-74D7939B36D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15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295400"/>
            <a:ext cx="800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0" y="2133600"/>
            <a:ext cx="6705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C48A6AB-92BB-44E0-8289-71A7ED81F7B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ero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33800" y="1524000"/>
            <a:ext cx="502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ACD465-30FF-4173-B343-B1FB136B9E3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ero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3C48A6AB-92BB-44E0-8289-71A7ED81F7B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.lanbook.com/" TargetMode="Externa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5" Type="http://schemas.microsoft.com/office/2007/relationships/hdphoto" Target="../media/hdphoto8.wdp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stat-pulse.com/urls/6602866/MzY4NTAw/43a3900db443dfe9baeca528cadb4c2c" TargetMode="External"/><Relationship Id="rId1" Type="http://schemas.openxmlformats.org/officeDocument/2006/relationships/slideLayout" Target="../slideLayouts/slideLayout25.xml"/><Relationship Id="rId4" Type="http://schemas.microsoft.com/office/2007/relationships/hdphoto" Target="../media/hdphoto15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5" Type="http://schemas.microsoft.com/office/2007/relationships/hdphoto" Target="../media/hdphoto17.wdp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biblioteka.smolgu.ru/" TargetMode="External"/><Relationship Id="rId1" Type="http://schemas.openxmlformats.org/officeDocument/2006/relationships/slideLayout" Target="../slideLayouts/slideLayout25.xml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Relationship Id="rId5" Type="http://schemas.microsoft.com/office/2007/relationships/hdphoto" Target="../media/hdphoto4.wdp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" y="1143000"/>
            <a:ext cx="8305800" cy="2457450"/>
          </a:xfrm>
        </p:spPr>
        <p:txBody>
          <a:bodyPr/>
          <a:lstStyle/>
          <a:p>
            <a:pPr eaLnBrk="1" hangingPunct="1">
              <a:defRPr/>
            </a:pPr>
            <a:r>
              <a:rPr lang="ru-RU" sz="1400" b="1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ru-RU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ЭЛЕКТРОННО-БИБЛИОТЕЧНАЯ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</a:rPr>
              <a:t>СИСТЕМА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ru-RU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ИЗДАТЕЛЬСТВА «ЛАНЬ»</a:t>
            </a:r>
            <a:r>
              <a:rPr lang="ru-RU" dirty="0">
                <a:solidFill>
                  <a:schemeClr val="tx2">
                    <a:lumMod val="65000"/>
                    <a:lumOff val="35000"/>
                  </a:schemeClr>
                </a:solidFill>
              </a:rPr>
              <a:t/>
            </a:r>
            <a:br>
              <a:rPr lang="ru-RU" dirty="0">
                <a:solidFill>
                  <a:schemeClr val="tx2">
                    <a:lumMod val="65000"/>
                    <a:lumOff val="35000"/>
                  </a:schemeClr>
                </a:solidFill>
              </a:rPr>
            </a:br>
            <a:endParaRPr lang="ru-RU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28194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ru-RU" b="1" u="sng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http://e.lanbook.com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ru-RU" dirty="0"/>
          </a:p>
        </p:txBody>
      </p:sp>
      <p:pic>
        <p:nvPicPr>
          <p:cNvPr id="2052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3657600"/>
            <a:ext cx="1563171" cy="210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49" t="-2" b="18729"/>
          <a:stretch>
            <a:fillRect/>
          </a:stretch>
        </p:blipFill>
        <p:spPr>
          <a:xfrm>
            <a:off x="4684776" y="1371600"/>
            <a:ext cx="3979863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47900" y="228600"/>
            <a:ext cx="4800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Работа с 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книгой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33600"/>
            <a:ext cx="4191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ru-RU" sz="2000" dirty="0">
                <a:solidFill>
                  <a:srgbClr val="002060"/>
                </a:solidFill>
                <a:latin typeface="+mn-lt"/>
              </a:rPr>
              <a:t>После выбора </a:t>
            </a:r>
            <a:endParaRPr lang="ru-RU" sz="2000" dirty="0" smtClean="0">
              <a:solidFill>
                <a:srgbClr val="002060"/>
              </a:solidFill>
              <a:latin typeface="+mn-lt"/>
            </a:endParaRPr>
          </a:p>
          <a:p>
            <a:pPr eaLnBrk="0" hangingPunct="0">
              <a:defRPr/>
            </a:pPr>
            <a:r>
              <a:rPr lang="ru-RU" sz="2000" dirty="0" smtClean="0">
                <a:solidFill>
                  <a:srgbClr val="002060"/>
                </a:solidFill>
                <a:latin typeface="+mn-lt"/>
              </a:rPr>
              <a:t>необходимой </a:t>
            </a:r>
            <a:r>
              <a:rPr lang="ru-RU" sz="2000" dirty="0">
                <a:solidFill>
                  <a:srgbClr val="002060"/>
                </a:solidFill>
                <a:latin typeface="+mn-lt"/>
              </a:rPr>
              <a:t>книги из списка вы перейдете на страницу </a:t>
            </a:r>
            <a:endParaRPr lang="ru-RU" sz="2000" dirty="0" smtClean="0">
              <a:solidFill>
                <a:srgbClr val="002060"/>
              </a:solidFill>
              <a:latin typeface="+mn-lt"/>
            </a:endParaRPr>
          </a:p>
          <a:p>
            <a:pPr eaLnBrk="0" hangingPunct="0">
              <a:defRPr/>
            </a:pPr>
            <a:r>
              <a:rPr lang="ru-RU" sz="2000" dirty="0" smtClean="0">
                <a:solidFill>
                  <a:srgbClr val="002060"/>
                </a:solidFill>
                <a:latin typeface="+mn-lt"/>
              </a:rPr>
              <a:t>с </a:t>
            </a:r>
            <a:r>
              <a:rPr lang="ru-RU" sz="2000" dirty="0">
                <a:solidFill>
                  <a:srgbClr val="002060"/>
                </a:solidFill>
                <a:latin typeface="+mn-lt"/>
              </a:rPr>
              <a:t>обложкой и выходными данными книги, а также аннотацией к ней и общей </a:t>
            </a:r>
            <a:r>
              <a:rPr lang="ru-RU" sz="2000" dirty="0" smtClean="0">
                <a:solidFill>
                  <a:srgbClr val="002060"/>
                </a:solidFill>
                <a:latin typeface="+mn-lt"/>
              </a:rPr>
              <a:t>информацией </a:t>
            </a:r>
            <a:r>
              <a:rPr lang="ru-RU" sz="2000" dirty="0">
                <a:solidFill>
                  <a:srgbClr val="002060"/>
                </a:solidFill>
                <a:latin typeface="+mn-lt"/>
              </a:rPr>
              <a:t>об издательстве.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478838" cy="1905000"/>
          </a:xfrm>
        </p:spPr>
        <p:txBody>
          <a:bodyPr>
            <a:normAutofit fontScale="92500" lnSpcReduction="10000"/>
          </a:bodyPr>
          <a:lstStyle/>
          <a:p>
            <a:pPr marL="0" indent="0" algn="ctr" eaLnBrk="1" hangingPunct="1">
              <a:buFontTx/>
              <a:buNone/>
              <a:defRPr/>
            </a:pPr>
            <a:r>
              <a:rPr lang="ru-RU" sz="1900" dirty="0" smtClean="0">
                <a:solidFill>
                  <a:srgbClr val="002060"/>
                </a:solidFill>
              </a:rPr>
              <a:t>Электронная книга </a:t>
            </a:r>
            <a:r>
              <a:rPr lang="ru-RU" sz="1900" dirty="0" smtClean="0">
                <a:solidFill>
                  <a:srgbClr val="002060"/>
                </a:solidFill>
              </a:rPr>
              <a:t>в </a:t>
            </a:r>
            <a:r>
              <a:rPr lang="ru-RU" sz="1900" dirty="0">
                <a:solidFill>
                  <a:srgbClr val="002060"/>
                </a:solidFill>
              </a:rPr>
              <a:t>ЭБС «Лань» </a:t>
            </a:r>
            <a:r>
              <a:rPr lang="ru-RU" sz="1900" dirty="0" smtClean="0">
                <a:solidFill>
                  <a:srgbClr val="002060"/>
                </a:solidFill>
              </a:rPr>
              <a:t>выглядит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как </a:t>
            </a:r>
            <a:r>
              <a:rPr lang="ru-RU" sz="1900" dirty="0">
                <a:solidFill>
                  <a:srgbClr val="002060"/>
                </a:solidFill>
              </a:rPr>
              <a:t>страница </a:t>
            </a:r>
            <a:r>
              <a:rPr lang="ru-RU" sz="1900" dirty="0" smtClean="0">
                <a:solidFill>
                  <a:srgbClr val="002060"/>
                </a:solidFill>
              </a:rPr>
              <a:t>печатного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ru-RU" sz="1900" dirty="0" smtClean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оригинала</a:t>
            </a:r>
            <a:r>
              <a:rPr lang="ru-RU" sz="1900" dirty="0" smtClean="0">
                <a:solidFill>
                  <a:srgbClr val="002060"/>
                </a:solidFill>
              </a:rPr>
              <a:t>, </a:t>
            </a:r>
            <a:r>
              <a:rPr lang="ru-RU" sz="1900" dirty="0" smtClean="0">
                <a:solidFill>
                  <a:srgbClr val="002060"/>
                </a:solidFill>
              </a:rPr>
              <a:t>которую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можно </a:t>
            </a:r>
            <a:r>
              <a:rPr lang="ru-RU" sz="1900" dirty="0">
                <a:solidFill>
                  <a:srgbClr val="002060"/>
                </a:solidFill>
              </a:rPr>
              <a:t>сохранить </a:t>
            </a:r>
            <a:r>
              <a:rPr lang="ru-RU" sz="1900" dirty="0" smtClean="0">
                <a:solidFill>
                  <a:srgbClr val="002060"/>
                </a:solidFill>
              </a:rPr>
              <a:t>или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распечатать </a:t>
            </a:r>
            <a:endParaRPr lang="ru-RU" sz="19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1900" dirty="0" smtClean="0">
                <a:solidFill>
                  <a:srgbClr val="002060"/>
                </a:solidFill>
              </a:rPr>
              <a:t>(</a:t>
            </a:r>
            <a:r>
              <a:rPr lang="ru-RU" sz="1900" dirty="0" smtClean="0">
                <a:solidFill>
                  <a:srgbClr val="002060"/>
                </a:solidFill>
              </a:rPr>
              <a:t>лимит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скачивания </a:t>
            </a:r>
            <a:r>
              <a:rPr lang="ru-RU" sz="1900" dirty="0">
                <a:solidFill>
                  <a:srgbClr val="002060"/>
                </a:solidFill>
              </a:rPr>
              <a:t>- 10</a:t>
            </a:r>
            <a:r>
              <a:rPr lang="ru-RU" sz="1900" dirty="0" smtClean="0">
                <a:solidFill>
                  <a:srgbClr val="002060"/>
                </a:solidFill>
              </a:rPr>
              <a:t>%). </a:t>
            </a:r>
            <a:endParaRPr lang="ru-RU" sz="19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1900" dirty="0" smtClean="0">
                <a:solidFill>
                  <a:srgbClr val="002060"/>
                </a:solidFill>
              </a:rPr>
              <a:t>Для </a:t>
            </a:r>
            <a:r>
              <a:rPr lang="ru-RU" sz="1900" dirty="0" smtClean="0">
                <a:solidFill>
                  <a:srgbClr val="002060"/>
                </a:solidFill>
              </a:rPr>
              <a:t>цитирования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текста </a:t>
            </a:r>
            <a:r>
              <a:rPr lang="ru-RU" sz="1900" dirty="0">
                <a:solidFill>
                  <a:srgbClr val="002060"/>
                </a:solidFill>
              </a:rPr>
              <a:t>и/или </a:t>
            </a:r>
            <a:r>
              <a:rPr lang="ru-RU" sz="1900" dirty="0" smtClean="0">
                <a:solidFill>
                  <a:srgbClr val="002060"/>
                </a:solidFill>
              </a:rPr>
              <a:t>печати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отдельных </a:t>
            </a:r>
            <a:r>
              <a:rPr lang="ru-RU" sz="1900" dirty="0" smtClean="0">
                <a:solidFill>
                  <a:srgbClr val="002060"/>
                </a:solidFill>
              </a:rPr>
              <a:t>страниц </a:t>
            </a:r>
            <a:r>
              <a:rPr lang="ru-RU" sz="1900" dirty="0" smtClean="0">
                <a:solidFill>
                  <a:srgbClr val="002060"/>
                </a:solidFill>
              </a:rPr>
              <a:t>выберите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«сохранить/распечатать</a:t>
            </a:r>
            <a:r>
              <a:rPr lang="ru-RU" sz="1900" dirty="0" smtClean="0">
                <a:solidFill>
                  <a:srgbClr val="002060"/>
                </a:solidFill>
              </a:rPr>
              <a:t>» и </a:t>
            </a:r>
            <a:r>
              <a:rPr lang="ru-RU" sz="1900" dirty="0" smtClean="0">
                <a:solidFill>
                  <a:srgbClr val="002060"/>
                </a:solidFill>
              </a:rPr>
              <a:t>введите номера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страниц </a:t>
            </a:r>
            <a:endParaRPr lang="ru-RU" sz="19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1900" dirty="0" smtClean="0">
                <a:solidFill>
                  <a:srgbClr val="002060"/>
                </a:solidFill>
              </a:rPr>
              <a:t>(</a:t>
            </a:r>
            <a:r>
              <a:rPr lang="ru-RU" sz="1900" dirty="0">
                <a:solidFill>
                  <a:srgbClr val="002060"/>
                </a:solidFill>
              </a:rPr>
              <a:t>не </a:t>
            </a:r>
            <a:r>
              <a:rPr lang="ru-RU" sz="1900" dirty="0" smtClean="0">
                <a:solidFill>
                  <a:srgbClr val="002060"/>
                </a:solidFill>
              </a:rPr>
              <a:t>более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разрешенного</a:t>
            </a:r>
            <a:r>
              <a:rPr lang="ru-RU" sz="1900" dirty="0">
                <a:solidFill>
                  <a:srgbClr val="002060"/>
                </a:solidFill>
              </a:rPr>
              <a:t> </a:t>
            </a:r>
            <a:r>
              <a:rPr lang="ru-RU" sz="1900" dirty="0" smtClean="0">
                <a:solidFill>
                  <a:srgbClr val="002060"/>
                </a:solidFill>
              </a:rPr>
              <a:t>количества).</a:t>
            </a:r>
            <a:endParaRPr lang="ru-RU" sz="1900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4495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Работа с книгой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292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71800"/>
            <a:ext cx="4591711" cy="3189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3024" y="3124200"/>
            <a:ext cx="327660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C00000"/>
                </a:solidFill>
                <a:latin typeface="+mn-lt"/>
              </a:rPr>
              <a:t>Возможности для пользователей: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конспектирование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цитирование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создание в книге закладок с комментариями (данные функции доступны в «Личном кабинете»)</a:t>
            </a:r>
          </a:p>
          <a:p>
            <a:pPr>
              <a:defRPr/>
            </a:pP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276011"/>
            <a:ext cx="4648200" cy="3601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3525" y="228600"/>
            <a:ext cx="5486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Работа с 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журналом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316" name="Рисунок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09" y="2260771"/>
            <a:ext cx="321945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1608" y="1219200"/>
            <a:ext cx="8570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ru-RU" sz="2000" dirty="0" smtClean="0">
                <a:solidFill>
                  <a:srgbClr val="002060"/>
                </a:solidFill>
                <a:latin typeface="+mn-lt"/>
              </a:rPr>
              <a:t>Аналогично работе с книгой Вы выбираете необходимый журнал и  </a:t>
            </a:r>
            <a:r>
              <a:rPr lang="ru-RU" sz="2000" dirty="0">
                <a:solidFill>
                  <a:srgbClr val="002060"/>
                </a:solidFill>
                <a:latin typeface="+mn-lt"/>
              </a:rPr>
              <a:t>переходите на страницу с выходными данными, аннотацией и списком доступных выпусков.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1371600"/>
            <a:ext cx="4511675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5410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Работа с журналом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733800"/>
            <a:ext cx="35814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2000" dirty="0">
                <a:solidFill>
                  <a:srgbClr val="002060"/>
                </a:solidFill>
                <a:latin typeface="+mn-lt"/>
              </a:rPr>
              <a:t>Каждая журнальная статья снабжена аннотацией.</a:t>
            </a:r>
          </a:p>
          <a:p>
            <a:pPr eaLnBrk="0" hangingPunct="0">
              <a:defRPr/>
            </a:pP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8800" y="1981200"/>
            <a:ext cx="6096000" cy="3276600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виртуальная книжная полка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заметки к книгам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закладки с комментариями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цитирование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конспектирование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удаленный доступ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61722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</a:rPr>
              <a:t>Личный кабинет</a:t>
            </a:r>
            <a:endParaRPr lang="ru-RU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450" y="1295400"/>
            <a:ext cx="7981950" cy="914400"/>
          </a:xfrm>
        </p:spPr>
        <p:txBody>
          <a:bodyPr>
            <a:normAutofit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Для обеспечения дальнейшего оперативного доступа к </a:t>
            </a:r>
            <a:r>
              <a:rPr lang="ru-RU" sz="2000" dirty="0" smtClean="0">
                <a:solidFill>
                  <a:srgbClr val="002060"/>
                </a:solidFill>
              </a:rPr>
              <a:t>найденной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книге </a:t>
            </a:r>
            <a:r>
              <a:rPr lang="ru-RU" sz="2000" dirty="0">
                <a:solidFill>
                  <a:srgbClr val="002060"/>
                </a:solidFill>
              </a:rPr>
              <a:t>или её отдельным страницам добавьте её в «Избранное»</a:t>
            </a:r>
          </a:p>
          <a:p>
            <a:pPr marL="0" indent="0">
              <a:buFontTx/>
              <a:buNone/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696200" cy="1143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Виртуальная книжная полка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388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438400"/>
            <a:ext cx="847725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2514600"/>
            <a:ext cx="6605016" cy="352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49936"/>
            <a:ext cx="5105400" cy="1143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Заметки к книгам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143000"/>
            <a:ext cx="81534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rgbClr val="002060"/>
                </a:solidFill>
                <a:latin typeface="+mn-lt"/>
              </a:rPr>
              <a:t>Замечания и заметки по поводу использования найденной литературы можно создавать с помощью функции «Добавить заметку». Сохранённые заметки отображаются в «Избранном» с привязкой к конкретной книге.</a:t>
            </a:r>
          </a:p>
          <a:p>
            <a:pPr algn="ctr">
              <a:defRPr/>
            </a:pPr>
            <a:endParaRPr lang="ru-RU" sz="2000" dirty="0"/>
          </a:p>
        </p:txBody>
      </p:sp>
      <p:sp>
        <p:nvSpPr>
          <p:cNvPr id="6" name="Овал 5"/>
          <p:cNvSpPr/>
          <p:nvPr/>
        </p:nvSpPr>
        <p:spPr>
          <a:xfrm>
            <a:off x="304800" y="2438400"/>
            <a:ext cx="1581912" cy="10668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191000" y="2895600"/>
            <a:ext cx="1676400" cy="12192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3175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038" y="2438400"/>
            <a:ext cx="822960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543800" cy="1143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Закладки с комментариями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750" y="1371600"/>
            <a:ext cx="81534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Для обеспечения оперативного доступа к важнейшим местам книги создавайте </a:t>
            </a:r>
            <a:r>
              <a:rPr lang="ru-RU" dirty="0" smtClean="0">
                <a:solidFill>
                  <a:srgbClr val="002060"/>
                </a:solidFill>
                <a:latin typeface="+mn-lt"/>
              </a:rPr>
              <a:t>закладки, снабжая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их необходимыми комментариями.</a:t>
            </a:r>
          </a:p>
          <a:p>
            <a:pPr algn="ctr"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Закладки и комментарии сохраняются после закрытия. </a:t>
            </a:r>
          </a:p>
        </p:txBody>
      </p:sp>
      <p:sp>
        <p:nvSpPr>
          <p:cNvPr id="6" name="Овал 5"/>
          <p:cNvSpPr/>
          <p:nvPr/>
        </p:nvSpPr>
        <p:spPr>
          <a:xfrm>
            <a:off x="280416" y="3200400"/>
            <a:ext cx="1776984" cy="16002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Процитируйте необходимый отрывок. </a:t>
            </a:r>
          </a:p>
          <a:p>
            <a:pPr marL="0" indent="0" algn="ctr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Лимит цитирования - 10% от страниц книги!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0" y="152400"/>
            <a:ext cx="4076700" cy="1143000"/>
          </a:xfrm>
        </p:spPr>
        <p:txBody>
          <a:bodyPr/>
          <a:lstStyle/>
          <a:p>
            <a:pPr>
              <a:defRPr/>
            </a:pP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Цитирование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460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848600" cy="341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257800" y="2438400"/>
            <a:ext cx="1581912" cy="14478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033272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В «Личном кабинете» выберите сервис «Конспект». Выделяйте </a:t>
            </a:r>
            <a:r>
              <a:rPr lang="ru-RU" sz="2000" dirty="0" smtClean="0">
                <a:solidFill>
                  <a:srgbClr val="002060"/>
                </a:solidFill>
              </a:rPr>
              <a:t>и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копируйте </a:t>
            </a:r>
            <a:r>
              <a:rPr lang="ru-RU" sz="2000" dirty="0">
                <a:solidFill>
                  <a:srgbClr val="002060"/>
                </a:solidFill>
              </a:rPr>
              <a:t>важные места книги в созданный Вами конспект.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5638800" cy="1143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Конспектирование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48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39" y="2057400"/>
            <a:ext cx="6324600" cy="412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676400" y="1905000"/>
            <a:ext cx="3048000" cy="19812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обилие </a:t>
            </a:r>
            <a:r>
              <a:rPr lang="ru-RU" sz="2000" dirty="0">
                <a:solidFill>
                  <a:srgbClr val="002060"/>
                </a:solidFill>
              </a:rPr>
              <a:t>и многообразие </a:t>
            </a:r>
            <a:r>
              <a:rPr lang="ru-RU" sz="2000" dirty="0" smtClean="0">
                <a:solidFill>
                  <a:srgbClr val="002060"/>
                </a:solidFill>
              </a:rPr>
              <a:t>учебной и научной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литературы</a:t>
            </a:r>
            <a:r>
              <a:rPr lang="ru-RU" sz="2000" dirty="0">
                <a:solidFill>
                  <a:srgbClr val="002060"/>
                </a:solidFill>
              </a:rPr>
              <a:t>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неограниченное </a:t>
            </a:r>
            <a:r>
              <a:rPr lang="ru-RU" sz="2000" dirty="0">
                <a:solidFill>
                  <a:srgbClr val="002060"/>
                </a:solidFill>
              </a:rPr>
              <a:t>количество пользователей;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доступ </a:t>
            </a:r>
            <a:r>
              <a:rPr lang="ru-RU" sz="2000" dirty="0">
                <a:solidFill>
                  <a:srgbClr val="002060"/>
                </a:solidFill>
              </a:rPr>
              <a:t>к ресурсам ЭБС в любое время;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возможность </a:t>
            </a:r>
            <a:r>
              <a:rPr lang="ru-RU" sz="2000" dirty="0">
                <a:solidFill>
                  <a:srgbClr val="002060"/>
                </a:solidFill>
              </a:rPr>
              <a:t>удалённого доступа из </a:t>
            </a:r>
            <a:r>
              <a:rPr lang="ru-RU" sz="2000" dirty="0" smtClean="0">
                <a:solidFill>
                  <a:srgbClr val="002060"/>
                </a:solidFill>
              </a:rPr>
              <a:t>любого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места</a:t>
            </a:r>
            <a:r>
              <a:rPr lang="ru-RU" sz="2000" dirty="0">
                <a:solidFill>
                  <a:srgbClr val="002060"/>
                </a:solidFill>
              </a:rPr>
              <a:t>, где есть Интернет;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отсутствие </a:t>
            </a:r>
            <a:r>
              <a:rPr lang="ru-RU" sz="2000" dirty="0">
                <a:solidFill>
                  <a:srgbClr val="002060"/>
                </a:solidFill>
              </a:rPr>
              <a:t>необходимости </a:t>
            </a:r>
            <a:r>
              <a:rPr lang="ru-RU" sz="2000" dirty="0" smtClean="0">
                <a:solidFill>
                  <a:srgbClr val="002060"/>
                </a:solidFill>
              </a:rPr>
              <a:t>устанавливать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дополнительное </a:t>
            </a:r>
            <a:r>
              <a:rPr lang="ru-RU" sz="2000" dirty="0">
                <a:solidFill>
                  <a:srgbClr val="002060"/>
                </a:solidFill>
              </a:rPr>
              <a:t>программное </a:t>
            </a:r>
            <a:r>
              <a:rPr lang="ru-RU" sz="2000" dirty="0" smtClean="0">
                <a:solidFill>
                  <a:srgbClr val="002060"/>
                </a:solidFill>
              </a:rPr>
              <a:t>обеспечение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или </a:t>
            </a:r>
            <a:r>
              <a:rPr lang="ru-RU" sz="2000" dirty="0">
                <a:solidFill>
                  <a:srgbClr val="002060"/>
                </a:solidFill>
              </a:rPr>
              <a:t>оборудование</a:t>
            </a:r>
          </a:p>
          <a:p>
            <a:pPr eaLnBrk="1" hangingPunct="1"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990600"/>
            <a:ext cx="6477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Основные принципы ЭБС: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dirty="0">
                <a:solidFill>
                  <a:schemeClr val="accent2">
                    <a:lumMod val="75000"/>
                  </a:schemeClr>
                </a:solidFill>
              </a:rPr>
            </a:b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735" y="1250949"/>
            <a:ext cx="8229600" cy="3321051"/>
          </a:xfrm>
        </p:spPr>
        <p:txBody>
          <a:bodyPr>
            <a:normAutofit/>
          </a:bodyPr>
          <a:lstStyle/>
          <a:p>
            <a:pPr marL="0" indent="0" algn="ctr" eaLnBrk="1" hangingPunct="1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Издательство «Лань» расширяет свои возможности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и </a:t>
            </a:r>
            <a:r>
              <a:rPr lang="ru-RU" sz="2000" dirty="0">
                <a:solidFill>
                  <a:srgbClr val="002060"/>
                </a:solidFill>
              </a:rPr>
              <a:t>представляет Вам новый </a:t>
            </a:r>
            <a:r>
              <a:rPr lang="ru-RU" sz="2000" dirty="0" smtClean="0">
                <a:solidFill>
                  <a:srgbClr val="002060"/>
                </a:solidFill>
              </a:rPr>
              <a:t>проект: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ru-RU" sz="2000" b="1" u="sng" dirty="0" err="1" smtClean="0">
                <a:solidFill>
                  <a:srgbClr val="002060"/>
                </a:solidFill>
                <a:hlinkClick r:id="rId2" tooltip="GlobalF5"/>
              </a:rPr>
              <a:t>Global</a:t>
            </a:r>
            <a:r>
              <a:rPr lang="ru-RU" sz="2000" b="1" u="sng" dirty="0" smtClean="0">
                <a:solidFill>
                  <a:srgbClr val="002060"/>
                </a:solidFill>
                <a:hlinkClick r:id="rId2" tooltip="GlobalF5"/>
              </a:rPr>
              <a:t> </a:t>
            </a:r>
            <a:r>
              <a:rPr lang="en-US" sz="2000" b="1" u="sng" dirty="0" smtClean="0">
                <a:solidFill>
                  <a:srgbClr val="002060"/>
                </a:solidFill>
                <a:hlinkClick r:id="rId2" tooltip="GlobalF5"/>
              </a:rPr>
              <a:t>F5</a:t>
            </a:r>
            <a:r>
              <a:rPr lang="ru-RU" sz="2000" b="1" u="sng" dirty="0">
                <a:solidFill>
                  <a:srgbClr val="002060"/>
                </a:solidFill>
                <a:hlinkClick r:id="rId2" tooltip="GlobalF5"/>
              </a:rPr>
              <a:t>  — уникальный интернет-магазин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            с </a:t>
            </a:r>
            <a:r>
              <a:rPr lang="ru-RU" sz="2000" dirty="0">
                <a:solidFill>
                  <a:srgbClr val="002060"/>
                </a:solidFill>
              </a:rPr>
              <a:t>большим выбором электронных книг и журналов</a:t>
            </a:r>
            <a:r>
              <a:rPr lang="ru-RU" sz="2000" dirty="0" smtClean="0">
                <a:solidFill>
                  <a:srgbClr val="002060"/>
                </a:solidFill>
              </a:rPr>
              <a:t>.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В одном ресурсе собраны </a:t>
            </a:r>
            <a:r>
              <a:rPr lang="ru-RU" sz="2000" dirty="0">
                <a:solidFill>
                  <a:srgbClr val="002060"/>
                </a:solidFill>
              </a:rPr>
              <a:t>книги и </a:t>
            </a:r>
            <a:r>
              <a:rPr lang="ru-RU" sz="2000" dirty="0" smtClean="0">
                <a:solidFill>
                  <a:srgbClr val="002060"/>
                </a:solidFill>
              </a:rPr>
              <a:t>периодика </a:t>
            </a:r>
            <a:r>
              <a:rPr lang="ru-RU" sz="2000" dirty="0" smtClean="0">
                <a:solidFill>
                  <a:srgbClr val="002060"/>
                </a:solidFill>
              </a:rPr>
              <a:t>ведущих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 </a:t>
            </a:r>
            <a:r>
              <a:rPr lang="ru-RU" sz="2000" dirty="0">
                <a:solidFill>
                  <a:srgbClr val="002060"/>
                </a:solidFill>
              </a:rPr>
              <a:t>издательств учебной и научной литературы, а также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классическая </a:t>
            </a:r>
            <a:r>
              <a:rPr lang="ru-RU" sz="2000" dirty="0" smtClean="0">
                <a:solidFill>
                  <a:srgbClr val="002060"/>
                </a:solidFill>
              </a:rPr>
              <a:t>литература.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Каталог </a:t>
            </a:r>
            <a:r>
              <a:rPr lang="ru-RU" sz="2000" dirty="0">
                <a:solidFill>
                  <a:srgbClr val="002060"/>
                </a:solidFill>
              </a:rPr>
              <a:t>ресурса постоянно пополняется новыми </a:t>
            </a:r>
            <a:r>
              <a:rPr lang="ru-RU" sz="2000" dirty="0" smtClean="0">
                <a:solidFill>
                  <a:srgbClr val="002060"/>
                </a:solidFill>
              </a:rPr>
              <a:t>книгами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и </a:t>
            </a:r>
            <a:r>
              <a:rPr lang="ru-RU" sz="2000" dirty="0">
                <a:solidFill>
                  <a:srgbClr val="002060"/>
                </a:solidFill>
              </a:rPr>
              <a:t>журналами</a:t>
            </a:r>
            <a:r>
              <a:rPr lang="ru-RU" sz="2000" dirty="0" smtClean="0">
                <a:solidFill>
                  <a:srgbClr val="002060"/>
                </a:solidFill>
              </a:rPr>
              <a:t>.</a:t>
            </a:r>
            <a:endParaRPr lang="ru-RU" sz="2000" dirty="0">
              <a:solidFill>
                <a:srgbClr val="00206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5200" y="228600"/>
            <a:ext cx="3048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Global F5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508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30" y="4770120"/>
            <a:ext cx="3536046" cy="147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01"/>
          <a:stretch>
            <a:fillRect/>
          </a:stretch>
        </p:blipFill>
        <p:spPr>
          <a:xfrm>
            <a:off x="838200" y="2404872"/>
            <a:ext cx="4648200" cy="310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352800" y="228600"/>
            <a:ext cx="2971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Global F5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Перейти в интернет-магазин цифровых изданий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GlobalF5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можно по ссылке в правом верхнем углу. После перехода на страницу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GlobalF5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общую информацию об использовании сервиса можно узнать по ссылке «Как пользоваться».</a:t>
            </a:r>
          </a:p>
        </p:txBody>
      </p:sp>
      <p:pic>
        <p:nvPicPr>
          <p:cNvPr id="22533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4633" r="-1524" b="-4633"/>
          <a:stretch>
            <a:fillRect/>
          </a:stretch>
        </p:blipFill>
        <p:spPr bwMode="auto">
          <a:xfrm>
            <a:off x="3870897" y="5659438"/>
            <a:ext cx="5105400" cy="84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2438400"/>
            <a:ext cx="2743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Общий вид </a:t>
            </a:r>
          </a:p>
          <a:p>
            <a:pPr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интернет-магазина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2513" y="4953000"/>
            <a:ext cx="26304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rgbClr val="002060"/>
                </a:solidFill>
                <a:latin typeface="+mn-lt"/>
              </a:rPr>
              <a:t> «Как пользоваться»</a:t>
            </a:r>
          </a:p>
        </p:txBody>
      </p:sp>
      <p:cxnSp>
        <p:nvCxnSpPr>
          <p:cNvPr id="22536" name="Прямая со стрелкой 24"/>
          <p:cNvCxnSpPr>
            <a:cxnSpLocks noChangeShapeType="1"/>
          </p:cNvCxnSpPr>
          <p:nvPr/>
        </p:nvCxnSpPr>
        <p:spPr bwMode="auto">
          <a:xfrm>
            <a:off x="4419600" y="6081713"/>
            <a:ext cx="1524000" cy="1841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Прямоугольник 10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934200" y="5539077"/>
            <a:ext cx="1371600" cy="5334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505200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ru-RU" dirty="0">
                <a:solidFill>
                  <a:srgbClr val="002060"/>
                </a:solidFill>
              </a:rPr>
              <a:t>Для регистрации в ЭБС </a:t>
            </a:r>
            <a:r>
              <a:rPr lang="ru-RU" dirty="0" smtClean="0">
                <a:solidFill>
                  <a:srgbClr val="002060"/>
                </a:solidFill>
              </a:rPr>
              <a:t>обращайтесь </a:t>
            </a:r>
            <a:r>
              <a:rPr lang="ru-RU" dirty="0">
                <a:solidFill>
                  <a:srgbClr val="002060"/>
                </a:solidFill>
              </a:rPr>
              <a:t>в библиотеку </a:t>
            </a:r>
            <a:r>
              <a:rPr lang="ru-RU" dirty="0" err="1" smtClean="0">
                <a:solidFill>
                  <a:srgbClr val="002060"/>
                </a:solidFill>
              </a:rPr>
              <a:t>СмолГУ</a:t>
            </a:r>
            <a:endParaRPr lang="ru-RU" dirty="0" smtClean="0">
              <a:solidFill>
                <a:srgbClr val="00206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 (3 </a:t>
            </a:r>
            <a:r>
              <a:rPr lang="ru-RU" dirty="0">
                <a:solidFill>
                  <a:srgbClr val="002060"/>
                </a:solidFill>
              </a:rPr>
              <a:t>этаж, отдел электронных ресурсов</a:t>
            </a:r>
            <a:r>
              <a:rPr lang="ru-RU" dirty="0" smtClean="0">
                <a:solidFill>
                  <a:srgbClr val="002060"/>
                </a:solidFill>
              </a:rPr>
              <a:t>).</a:t>
            </a:r>
            <a:endParaRPr lang="ru-RU" dirty="0">
              <a:solidFill>
                <a:srgbClr val="00206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marL="0" indent="0" algn="ctr">
              <a:buFontTx/>
              <a:buNone/>
              <a:defRPr/>
            </a:pP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Вами будет создан личный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кабинет пользователя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с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возможностью удаленного доступа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по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логину и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паролю.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33800" y="4953000"/>
            <a:ext cx="4648200" cy="1143000"/>
          </a:xfrm>
        </p:spPr>
        <p:txBody>
          <a:bodyPr/>
          <a:lstStyle/>
          <a:p>
            <a:pPr>
              <a:defRPr/>
            </a:pP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МЫ ЖДЕМ ВАС!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5800" y="5902565"/>
            <a:ext cx="4038600" cy="685800"/>
          </a:xfrm>
        </p:spPr>
        <p:txBody>
          <a:bodyPr>
            <a:normAutofit/>
          </a:bodyPr>
          <a:lstStyle/>
          <a:p>
            <a:pPr marL="0" indent="0" algn="r">
              <a:buFontTx/>
              <a:buNone/>
              <a:defRPr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ru-RU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Презентация </a:t>
            </a:r>
            <a:r>
              <a:rPr lang="ru-RU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подготовлена </a:t>
            </a:r>
            <a:r>
              <a:rPr lang="ru-RU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библиотекарем ОЭР </a:t>
            </a:r>
            <a:r>
              <a:rPr lang="ru-RU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Богинской</a:t>
            </a:r>
            <a:r>
              <a:rPr lang="ru-RU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Д. С.</a:t>
            </a:r>
            <a:endParaRPr lang="ru-RU" sz="9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09600" y="609600"/>
            <a:ext cx="6887332" cy="151216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ru-RU" sz="1800" b="1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</a:rPr>
              <a:t>Все виртуальные  выставки, обзоры, обсуждения книг – на библиотечной странице сайта СмолГУ.</a:t>
            </a:r>
          </a:p>
          <a:p>
            <a:pPr marL="109728" indent="0">
              <a:buNone/>
            </a:pPr>
            <a:r>
              <a:rPr lang="ru-RU" sz="1800" b="1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</a:rPr>
              <a:t>Наш телефон – 700-300 </a:t>
            </a:r>
          </a:p>
          <a:p>
            <a:pPr marL="109728" indent="0">
              <a:buNone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Lucida Console" pitchFamily="49" charset="0"/>
                <a:hlinkClick r:id="rId2"/>
              </a:rPr>
              <a:t>www.biblioteka.smolgu.ru</a:t>
            </a:r>
            <a:endParaRPr lang="ru-RU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D:\Мои документы\Мои рисунки\library\отдел 0эр2015\Изображение 058=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38"/>
          <a:stretch/>
        </p:blipFill>
        <p:spPr bwMode="auto">
          <a:xfrm>
            <a:off x="4724400" y="2534581"/>
            <a:ext cx="3696079" cy="35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6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00200"/>
            <a:ext cx="8229600" cy="13652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010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ЭБС издательства «Лань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276600"/>
            <a:ext cx="8153400" cy="2216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2400" dirty="0">
                <a:solidFill>
                  <a:srgbClr val="002060"/>
                </a:solidFill>
              </a:rPr>
              <a:t>ЭБС включает в себя как электронные версии книг издательства «Лань» и других ведущих издательств учебной литературы, так и электронные версии периодических изданий по естественным,</a:t>
            </a:r>
          </a:p>
          <a:p>
            <a:pPr algn="ctr" eaLnBrk="0" hangingPunct="0">
              <a:defRPr/>
            </a:pPr>
            <a:r>
              <a:rPr lang="ru-RU" sz="2400" dirty="0">
                <a:solidFill>
                  <a:srgbClr val="002060"/>
                </a:solidFill>
              </a:rPr>
              <a:t>техническим и гуманитарным наукам</a:t>
            </a:r>
          </a:p>
          <a:p>
            <a:pPr algn="ctr" eaLnBrk="0" hangingPunct="0">
              <a:defRPr/>
            </a:pP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многообразие </a:t>
            </a:r>
            <a:r>
              <a:rPr lang="ru-RU" sz="2000" dirty="0">
                <a:solidFill>
                  <a:srgbClr val="002060"/>
                </a:solidFill>
              </a:rPr>
              <a:t>учебной и научной литературы;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удалённый </a:t>
            </a:r>
            <a:r>
              <a:rPr lang="ru-RU" sz="2000" dirty="0">
                <a:solidFill>
                  <a:srgbClr val="002060"/>
                </a:solidFill>
              </a:rPr>
              <a:t>доступ к ресурсам ЭБС;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возможность </a:t>
            </a:r>
            <a:r>
              <a:rPr lang="ru-RU" sz="2000" dirty="0">
                <a:solidFill>
                  <a:srgbClr val="002060"/>
                </a:solidFill>
              </a:rPr>
              <a:t>пользования «Личным кабинетом»;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широкие </a:t>
            </a:r>
            <a:r>
              <a:rPr lang="ru-RU" sz="2000" dirty="0">
                <a:solidFill>
                  <a:srgbClr val="002060"/>
                </a:solidFill>
              </a:rPr>
              <a:t>возможности работы с книгой:   скачивание, распечатывание, цитирование,  конспектирование, создание закладок и  комментариев;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бесплатное </a:t>
            </a:r>
            <a:r>
              <a:rPr lang="ru-RU" sz="2000" dirty="0">
                <a:solidFill>
                  <a:srgbClr val="002060"/>
                </a:solidFill>
              </a:rPr>
              <a:t>пополнение пакетов;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появление </a:t>
            </a:r>
            <a:r>
              <a:rPr lang="ru-RU" sz="2000" dirty="0">
                <a:solidFill>
                  <a:srgbClr val="002060"/>
                </a:solidFill>
              </a:rPr>
              <a:t>книг в ЭБС до выхода их </a:t>
            </a:r>
            <a:r>
              <a:rPr lang="ru-RU" sz="2000" dirty="0" smtClean="0">
                <a:solidFill>
                  <a:srgbClr val="002060"/>
                </a:solidFill>
              </a:rPr>
              <a:t>из</a:t>
            </a:r>
            <a:r>
              <a:rPr lang="ru-RU" sz="2000" dirty="0">
                <a:solidFill>
                  <a:srgbClr val="002060"/>
                </a:solidFill>
              </a:rPr>
              <a:t> </a:t>
            </a:r>
            <a:r>
              <a:rPr lang="ru-RU" sz="2000" dirty="0" smtClean="0">
                <a:solidFill>
                  <a:srgbClr val="002060"/>
                </a:solidFill>
              </a:rPr>
              <a:t>печати</a:t>
            </a:r>
            <a:r>
              <a:rPr lang="ru-RU" sz="2000" dirty="0">
                <a:solidFill>
                  <a:srgbClr val="002060"/>
                </a:solidFill>
              </a:rPr>
              <a:t>;</a:t>
            </a:r>
          </a:p>
          <a:p>
            <a:pPr eaLnBrk="1" hangingPunct="1"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подключение </a:t>
            </a:r>
            <a:r>
              <a:rPr lang="ru-RU" sz="2000" dirty="0">
                <a:solidFill>
                  <a:srgbClr val="002060"/>
                </a:solidFill>
              </a:rPr>
              <a:t>в рамках одного договора всего учебного комплекса</a:t>
            </a:r>
          </a:p>
          <a:p>
            <a:pPr marL="109728" indent="0" eaLnBrk="1" hangingPunct="1">
              <a:buNone/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3200" b="1" dirty="0">
                <a:solidFill>
                  <a:schemeClr val="accent2">
                    <a:lumMod val="75000"/>
                  </a:schemeClr>
                </a:solidFill>
              </a:rPr>
              <a:t>Основные характеристики ЭБС «Лань</a:t>
            </a:r>
            <a:r>
              <a:rPr lang="ru-RU" sz="3200" b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endParaRPr lang="ru-RU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09800" y="1447800"/>
            <a:ext cx="60960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Математика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Физика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Теоретическая механика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Информатика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Биология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География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Экономика и менеджмент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Право. Юридические науки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Языкознание и литературоведение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Психология. Педагогика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Музыка и театр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Искусствоведение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Социально-гуманитарные науки</a:t>
            </a:r>
          </a:p>
          <a:p>
            <a:pPr eaLnBrk="1" hangingPunct="1">
              <a:defRPr/>
            </a:pP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Художественная литература</a:t>
            </a:r>
          </a:p>
          <a:p>
            <a:pPr eaLnBrk="1" hangingPunct="1">
              <a:defRPr/>
            </a:pPr>
            <a:endParaRPr lang="ru-RU" dirty="0" smtClean="0"/>
          </a:p>
          <a:p>
            <a:pPr eaLnBrk="1" hangingPunct="1"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3000" b="1" dirty="0">
                <a:solidFill>
                  <a:schemeClr val="accent2">
                    <a:lumMod val="75000"/>
                  </a:schemeClr>
                </a:solidFill>
              </a:rPr>
              <a:t>Тематические коллекции книг ЭБС «Лань</a:t>
            </a:r>
            <a:r>
              <a:rPr lang="ru-RU" sz="3000" b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endParaRPr lang="ru-RU" sz="3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28472"/>
          </a:xfrm>
        </p:spPr>
        <p:txBody>
          <a:bodyPr/>
          <a:lstStyle/>
          <a:p>
            <a:pPr marL="0" indent="0" algn="ctr" eaLnBrk="1" hangingPunct="1">
              <a:buFontTx/>
              <a:buNone/>
              <a:defRPr/>
            </a:pPr>
            <a:r>
              <a:rPr lang="ru-RU" sz="2000" dirty="0">
                <a:solidFill>
                  <a:srgbClr val="002060"/>
                </a:solidFill>
              </a:rPr>
              <a:t>Доступны полные тексты учебников тех тематических пакетов </a:t>
            </a:r>
            <a:r>
              <a:rPr lang="ru-RU" sz="2000" dirty="0" smtClean="0">
                <a:solidFill>
                  <a:srgbClr val="002060"/>
                </a:solidFill>
              </a:rPr>
              <a:t>и издательств</a:t>
            </a:r>
            <a:r>
              <a:rPr lang="ru-RU" sz="2000" dirty="0">
                <a:solidFill>
                  <a:srgbClr val="002060"/>
                </a:solidFill>
              </a:rPr>
              <a:t>, которые обозначены синим </a:t>
            </a:r>
            <a:r>
              <a:rPr lang="ru-RU" sz="2000" dirty="0" smtClean="0">
                <a:solidFill>
                  <a:srgbClr val="002060"/>
                </a:solidFill>
              </a:rPr>
              <a:t>цветом:</a:t>
            </a:r>
            <a:endParaRPr lang="ru-RU" sz="2000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400" b="1" u="sng" dirty="0">
                <a:solidFill>
                  <a:schemeClr val="accent2">
                    <a:lumMod val="75000"/>
                  </a:schemeClr>
                </a:solidFill>
              </a:rPr>
              <a:t>Тематические коллекции книг </a:t>
            </a: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</a:rPr>
              <a:t>в подписке </a:t>
            </a:r>
            <a:r>
              <a:rPr lang="ru-RU" sz="2400" b="1" dirty="0" err="1" smtClean="0">
                <a:solidFill>
                  <a:schemeClr val="accent2">
                    <a:lumMod val="75000"/>
                  </a:schemeClr>
                </a:solidFill>
              </a:rPr>
              <a:t>СмолГУ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172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33600"/>
            <a:ext cx="5378896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764536" y="1943100"/>
            <a:ext cx="1676400" cy="19431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048000" y="5486400"/>
            <a:ext cx="1676400" cy="508254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1371600"/>
            <a:ext cx="1981200" cy="4900613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400" b="1" u="sng" dirty="0">
                <a:solidFill>
                  <a:schemeClr val="accent2">
                    <a:lumMod val="75000"/>
                  </a:schemeClr>
                </a:solidFill>
              </a:rPr>
              <a:t>Тематические коллекции журналов</a:t>
            </a:r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</a:rPr>
              <a:t> ЭБС </a:t>
            </a:r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«Лань</a:t>
            </a: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112" y="1676400"/>
            <a:ext cx="5791200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ru-RU" sz="2000" dirty="0">
                <a:solidFill>
                  <a:srgbClr val="002060"/>
                </a:solidFill>
              </a:rPr>
              <a:t>В данном </a:t>
            </a:r>
            <a:r>
              <a:rPr lang="ru-RU" sz="2000" dirty="0">
                <a:solidFill>
                  <a:srgbClr val="002060"/>
                </a:solidFill>
                <a:latin typeface="+mn-lt"/>
              </a:rPr>
              <a:t>разделе</a:t>
            </a:r>
            <a:r>
              <a:rPr lang="ru-RU" sz="2000" dirty="0">
                <a:solidFill>
                  <a:srgbClr val="002060"/>
                </a:solidFill>
              </a:rPr>
              <a:t> представлены научные журналы по естественным, техническим и гуманитарным наукам</a:t>
            </a:r>
            <a:r>
              <a:rPr lang="ru-RU" sz="2000" dirty="0" smtClean="0">
                <a:solidFill>
                  <a:srgbClr val="002060"/>
                </a:solidFill>
              </a:rPr>
              <a:t>.</a:t>
            </a:r>
          </a:p>
          <a:p>
            <a:pPr eaLnBrk="0" hangingPunct="0">
              <a:defRPr/>
            </a:pPr>
            <a:endParaRPr lang="ru-RU" sz="2000" dirty="0">
              <a:solidFill>
                <a:srgbClr val="002060"/>
              </a:solidFill>
            </a:endParaRPr>
          </a:p>
          <a:p>
            <a:pPr eaLnBrk="0" hangingPunct="0">
              <a:defRPr/>
            </a:pPr>
            <a:r>
              <a:rPr lang="ru-RU" sz="2000" dirty="0">
                <a:solidFill>
                  <a:srgbClr val="002060"/>
                </a:solidFill>
              </a:rPr>
              <a:t>Вы можете воспользоваться системой поиска, позволяющей осуществлять поиск по названию журнала, статьи или контексту</a:t>
            </a:r>
            <a:r>
              <a:rPr lang="ru-RU" sz="2000" dirty="0" smtClean="0">
                <a:solidFill>
                  <a:srgbClr val="002060"/>
                </a:solidFill>
              </a:rPr>
              <a:t>.</a:t>
            </a:r>
          </a:p>
          <a:p>
            <a:pPr eaLnBrk="0" hangingPunct="0">
              <a:defRPr/>
            </a:pPr>
            <a:endParaRPr lang="ru-RU" sz="2000" dirty="0">
              <a:solidFill>
                <a:srgbClr val="002060"/>
              </a:solidFill>
            </a:endParaRPr>
          </a:p>
          <a:p>
            <a:pPr eaLnBrk="0" hangingPunct="0">
              <a:defRPr/>
            </a:pPr>
            <a:r>
              <a:rPr lang="ru-RU" sz="2000" dirty="0">
                <a:solidFill>
                  <a:srgbClr val="002060"/>
                </a:solidFill>
              </a:rPr>
              <a:t>В </a:t>
            </a:r>
            <a:r>
              <a:rPr lang="ru-RU" sz="2000" b="1" dirty="0">
                <a:solidFill>
                  <a:srgbClr val="002060"/>
                </a:solidFill>
              </a:rPr>
              <a:t>подписке </a:t>
            </a:r>
            <a:r>
              <a:rPr lang="ru-RU" sz="2000" b="1" dirty="0" err="1">
                <a:solidFill>
                  <a:srgbClr val="002060"/>
                </a:solidFill>
              </a:rPr>
              <a:t>СмолГУ</a:t>
            </a:r>
            <a:r>
              <a:rPr lang="ru-RU" sz="2000" b="1" dirty="0">
                <a:solidFill>
                  <a:srgbClr val="002060"/>
                </a:solidFill>
              </a:rPr>
              <a:t> </a:t>
            </a:r>
            <a:r>
              <a:rPr lang="ru-RU" sz="2000" dirty="0">
                <a:solidFill>
                  <a:srgbClr val="002060"/>
                </a:solidFill>
              </a:rPr>
              <a:t>доступны журналы тех тематических пакетов и издательств, которые обозначены синим цветом.</a:t>
            </a:r>
          </a:p>
          <a:p>
            <a:pPr eaLnBrk="0" hangingPunct="0">
              <a:defRPr/>
            </a:pPr>
            <a:endParaRPr lang="ru-RU" sz="20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172200" y="1600200"/>
            <a:ext cx="1581912" cy="4191000"/>
          </a:xfrm>
          <a:prstGeom prst="ellipse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ru-RU" sz="2400" b="1" dirty="0">
                <a:solidFill>
                  <a:srgbClr val="002060"/>
                </a:solidFill>
              </a:rPr>
              <a:t>Вы можете</a:t>
            </a:r>
            <a:r>
              <a:rPr lang="ru-RU" sz="2400" b="1" dirty="0" smtClean="0">
                <a:solidFill>
                  <a:srgbClr val="002060"/>
                </a:solidFill>
              </a:rPr>
              <a:t>:</a:t>
            </a:r>
          </a:p>
          <a:p>
            <a:pPr marL="0" indent="0" eaLnBrk="1" hangingPunct="1">
              <a:buFontTx/>
              <a:buNone/>
              <a:defRPr/>
            </a:pPr>
            <a:endParaRPr lang="ru-RU" sz="2400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ru-RU" sz="2400" dirty="0" smtClean="0">
                <a:solidFill>
                  <a:srgbClr val="002060"/>
                </a:solidFill>
              </a:rPr>
              <a:t>  просмотреть </a:t>
            </a:r>
            <a:r>
              <a:rPr lang="ru-RU" sz="2400" dirty="0" smtClean="0">
                <a:solidFill>
                  <a:srgbClr val="002060"/>
                </a:solidFill>
              </a:rPr>
              <a:t>все книги </a:t>
            </a:r>
            <a:r>
              <a:rPr lang="ru-RU" sz="2400" dirty="0" smtClean="0">
                <a:solidFill>
                  <a:srgbClr val="002060"/>
                </a:solidFill>
              </a:rPr>
              <a:t>раздела</a:t>
            </a:r>
            <a:endParaRPr lang="ru-RU" sz="2400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ru-RU" sz="2400" dirty="0" smtClean="0">
                <a:solidFill>
                  <a:srgbClr val="002060"/>
                </a:solidFill>
              </a:rPr>
              <a:t>  искать </a:t>
            </a:r>
            <a:r>
              <a:rPr lang="ru-RU" sz="2400" dirty="0" smtClean="0">
                <a:solidFill>
                  <a:srgbClr val="002060"/>
                </a:solidFill>
              </a:rPr>
              <a:t>книгу по </a:t>
            </a:r>
            <a:r>
              <a:rPr lang="ru-RU" sz="2400" dirty="0">
                <a:solidFill>
                  <a:srgbClr val="002060"/>
                </a:solidFill>
              </a:rPr>
              <a:t>автору </a:t>
            </a:r>
            <a:r>
              <a:rPr lang="ru-RU" sz="2400" dirty="0" smtClean="0">
                <a:solidFill>
                  <a:srgbClr val="002060"/>
                </a:solidFill>
              </a:rPr>
              <a:t>и заглавию</a:t>
            </a:r>
            <a:endParaRPr lang="ru-RU" sz="2400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ru-RU" sz="2400" dirty="0" smtClean="0">
                <a:solidFill>
                  <a:srgbClr val="002060"/>
                </a:solidFill>
              </a:rPr>
              <a:t>  искать </a:t>
            </a:r>
            <a:r>
              <a:rPr lang="ru-RU" sz="2400" dirty="0" smtClean="0">
                <a:solidFill>
                  <a:srgbClr val="002060"/>
                </a:solidFill>
              </a:rPr>
              <a:t>по полным текстам книг</a:t>
            </a:r>
          </a:p>
          <a:p>
            <a:pPr eaLnBrk="1" hangingPunct="1">
              <a:defRPr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воспользоваться </a:t>
            </a:r>
            <a:r>
              <a:rPr lang="ru-RU" sz="2400" dirty="0" smtClean="0">
                <a:solidFill>
                  <a:srgbClr val="002060"/>
                </a:solidFill>
              </a:rPr>
              <a:t>функцией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«Расширенный </a:t>
            </a:r>
            <a:r>
              <a:rPr lang="ru-RU" sz="2400" dirty="0" smtClean="0">
                <a:solidFill>
                  <a:srgbClr val="002060"/>
                </a:solidFill>
              </a:rPr>
              <a:t>  </a:t>
            </a:r>
          </a:p>
          <a:p>
            <a:pPr marL="109728" indent="0" eaLnBrk="1" hangingPunct="1">
              <a:buNone/>
              <a:defRPr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   </a:t>
            </a:r>
            <a:r>
              <a:rPr lang="ru-RU" sz="2400" dirty="0" smtClean="0">
                <a:solidFill>
                  <a:srgbClr val="002060"/>
                </a:solidFill>
              </a:rPr>
              <a:t>поиск</a:t>
            </a:r>
            <a:r>
              <a:rPr lang="ru-RU" sz="2400" dirty="0" smtClean="0">
                <a:solidFill>
                  <a:srgbClr val="002060"/>
                </a:solidFill>
              </a:rPr>
              <a:t>»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для создания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собственных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параметров </a:t>
            </a:r>
            <a:r>
              <a:rPr lang="ru-RU" sz="2400" dirty="0" smtClean="0">
                <a:solidFill>
                  <a:srgbClr val="002060"/>
                </a:solidFill>
              </a:rPr>
              <a:t> </a:t>
            </a:r>
          </a:p>
          <a:p>
            <a:pPr marL="109728" indent="0" eaLnBrk="1" hangingPunct="1">
              <a:buNone/>
              <a:defRPr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   </a:t>
            </a:r>
            <a:r>
              <a:rPr lang="ru-RU" sz="2400" dirty="0" smtClean="0">
                <a:solidFill>
                  <a:srgbClr val="002060"/>
                </a:solidFill>
              </a:rPr>
              <a:t>поиска </a:t>
            </a:r>
            <a:r>
              <a:rPr lang="ru-RU" sz="2400" dirty="0" smtClean="0">
                <a:solidFill>
                  <a:srgbClr val="002060"/>
                </a:solidFill>
              </a:rPr>
              <a:t>(поиск  </a:t>
            </a:r>
            <a:r>
              <a:rPr lang="ru-RU" sz="2400" dirty="0">
                <a:solidFill>
                  <a:srgbClr val="002060"/>
                </a:solidFill>
              </a:rPr>
              <a:t>по </a:t>
            </a:r>
            <a:r>
              <a:rPr lang="ru-RU" sz="2400" dirty="0" smtClean="0">
                <a:solidFill>
                  <a:srgbClr val="002060"/>
                </a:solidFill>
              </a:rPr>
              <a:t>области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знаний</a:t>
            </a:r>
            <a:r>
              <a:rPr lang="ru-RU" sz="2400" dirty="0">
                <a:solidFill>
                  <a:srgbClr val="002060"/>
                </a:solidFill>
              </a:rPr>
              <a:t>, </a:t>
            </a:r>
            <a:r>
              <a:rPr lang="ru-RU" sz="2400" dirty="0" smtClean="0">
                <a:solidFill>
                  <a:srgbClr val="002060"/>
                </a:solidFill>
              </a:rPr>
              <a:t>автору,</a:t>
            </a: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</a:t>
            </a:r>
          </a:p>
          <a:p>
            <a:pPr marL="109728" indent="0" eaLnBrk="1" hangingPunct="1">
              <a:buNone/>
              <a:defRPr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   </a:t>
            </a:r>
            <a:r>
              <a:rPr lang="ru-RU" sz="2400" dirty="0" smtClean="0">
                <a:solidFill>
                  <a:srgbClr val="002060"/>
                </a:solidFill>
              </a:rPr>
              <a:t>содержанию </a:t>
            </a:r>
            <a:r>
              <a:rPr lang="ru-RU" sz="2400" dirty="0">
                <a:solidFill>
                  <a:srgbClr val="002060"/>
                </a:solidFill>
              </a:rPr>
              <a:t>и т.д</a:t>
            </a:r>
            <a:r>
              <a:rPr lang="ru-RU" sz="2400" dirty="0" smtClean="0">
                <a:solidFill>
                  <a:srgbClr val="002060"/>
                </a:solidFill>
              </a:rPr>
              <a:t>.).</a:t>
            </a:r>
            <a:endParaRPr lang="ru-RU" sz="2400" dirty="0">
              <a:solidFill>
                <a:srgbClr val="002060"/>
              </a:solidFill>
            </a:endParaRPr>
          </a:p>
          <a:p>
            <a:pPr marL="109728" indent="0" eaLnBrk="1" hangingPunct="1">
              <a:buNone/>
              <a:defRPr/>
            </a:pPr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3600" b="1" dirty="0">
                <a:solidFill>
                  <a:srgbClr val="C00000"/>
                </a:solidFill>
              </a:rPr>
              <a:t>Поиск литературы </a:t>
            </a:r>
            <a:r>
              <a:rPr lang="ru-RU" sz="3600" b="1" dirty="0" smtClean="0">
                <a:solidFill>
                  <a:srgbClr val="C00000"/>
                </a:solidFill>
              </a:rPr>
              <a:t>в </a:t>
            </a:r>
            <a:r>
              <a:rPr lang="ru-RU" sz="3600" b="1" dirty="0">
                <a:solidFill>
                  <a:srgbClr val="C00000"/>
                </a:solidFill>
              </a:rPr>
              <a:t>ЭБС «Лань</a:t>
            </a:r>
            <a:r>
              <a:rPr lang="ru-RU" sz="3600" b="1" dirty="0" smtClean="0">
                <a:solidFill>
                  <a:srgbClr val="C00000"/>
                </a:solidFill>
              </a:rPr>
              <a:t>»</a:t>
            </a:r>
            <a:endParaRPr lang="ru-RU" sz="3600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952" y="1828800"/>
            <a:ext cx="3505200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1525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600" b="1" dirty="0">
                <a:solidFill>
                  <a:schemeClr val="accent2">
                    <a:lumMod val="75000"/>
                  </a:schemeClr>
                </a:solidFill>
              </a:rPr>
              <a:t>Расширенный поиск литературы в ЭБС «Лань</a:t>
            </a:r>
            <a:r>
              <a:rPr lang="ru-RU" sz="2600" b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r>
              <a:rPr lang="ru-RU" sz="2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sz="2600" b="1" dirty="0">
                <a:solidFill>
                  <a:schemeClr val="accent2">
                    <a:lumMod val="75000"/>
                  </a:schemeClr>
                </a:solidFill>
              </a:rPr>
              <a:t>Поиск по содержимому </a:t>
            </a:r>
            <a:r>
              <a:rPr lang="ru-RU" sz="2600" b="1" dirty="0" smtClean="0">
                <a:solidFill>
                  <a:schemeClr val="accent2">
                    <a:lumMod val="75000"/>
                  </a:schemeClr>
                </a:solidFill>
              </a:rPr>
              <a:t>документа</a:t>
            </a:r>
            <a:endParaRPr lang="ru-RU" sz="2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44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5052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200" y="6419088"/>
            <a:ext cx="193193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venture" pitchFamily="2" charset="0"/>
              </a:rPr>
              <a:t>библиотека СмолГУ</a:t>
            </a:r>
            <a:endParaRPr lang="ru-RU" sz="1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venture" pitchFamily="2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758952" y="4419600"/>
            <a:ext cx="7924800" cy="18287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defRPr/>
            </a:pPr>
            <a:r>
              <a:rPr lang="ru-RU" sz="1800" dirty="0" smtClean="0">
                <a:solidFill>
                  <a:srgbClr val="002060"/>
                </a:solidFill>
              </a:rPr>
              <a:t>в строку поиска введите запрос </a:t>
            </a:r>
          </a:p>
          <a:p>
            <a:pPr>
              <a:defRPr/>
            </a:pPr>
            <a:r>
              <a:rPr lang="ru-RU" sz="1800" dirty="0" smtClean="0">
                <a:solidFill>
                  <a:srgbClr val="002060"/>
                </a:solidFill>
              </a:rPr>
              <a:t>В разделе «Область поиска» поставьте флажок «Содержание»</a:t>
            </a:r>
          </a:p>
          <a:p>
            <a:pPr>
              <a:defRPr/>
            </a:pPr>
            <a:r>
              <a:rPr lang="ru-RU" sz="1800" dirty="0" smtClean="0">
                <a:solidFill>
                  <a:srgbClr val="002060"/>
                </a:solidFill>
              </a:rPr>
              <a:t>нажмите «Найти»</a:t>
            </a:r>
          </a:p>
          <a:p>
            <a:pPr>
              <a:defRPr/>
            </a:pPr>
            <a:r>
              <a:rPr lang="ru-RU" sz="1800" dirty="0" smtClean="0">
                <a:solidFill>
                  <a:srgbClr val="002060"/>
                </a:solidFill>
              </a:rPr>
              <a:t>поиск будет производиться по полным текстам книг (журналов) </a:t>
            </a:r>
          </a:p>
          <a:p>
            <a:pPr marL="109728" indent="0">
              <a:buFont typeface="Wingdings 3"/>
              <a:buNone/>
              <a:defRPr/>
            </a:pPr>
            <a:r>
              <a:rPr lang="ru-RU" sz="2000" dirty="0" smtClean="0">
                <a:solidFill>
                  <a:srgbClr val="002060"/>
                </a:solidFill>
              </a:rPr>
              <a:t>     </a:t>
            </a:r>
            <a:endParaRPr lang="ru-RU" sz="2000" dirty="0" smtClean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90600" y="2438400"/>
            <a:ext cx="1295400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676400" y="3048000"/>
            <a:ext cx="609600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ARCHITECTURAL_SHADES">
  <a:themeElements>
    <a:clrScheme name="ARCHITECTURAL_SHA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CHITECTURAL_SHADES">
      <a:majorFont>
        <a:latin typeface="Aero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RCHITECTURAL_SHA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HITECTURAL_SHA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HITECTURAL_SHA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HITECTURAL_SHA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HITECTURAL_SHA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HITECTURAL_SHA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HITECTURAL_SHA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ero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architectural_shades</Template>
  <TotalTime>420</TotalTime>
  <Words>718</Words>
  <Application>Microsoft Office PowerPoint</Application>
  <PresentationFormat>Экран (4:3)</PresentationFormat>
  <Paragraphs>137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ARCHITECTURAL_SHADES</vt:lpstr>
      <vt:lpstr>Custom Design</vt:lpstr>
      <vt:lpstr>Открытая</vt:lpstr>
      <vt:lpstr>  ЭЛЕКТРОННО-БИБЛИОТЕЧНАЯ СИСТЕМА ИЗДАТЕЛЬСТВА «ЛАНЬ» </vt:lpstr>
      <vt:lpstr>Основные принципы ЭБС: </vt:lpstr>
      <vt:lpstr>ЭБС издательства «Лань»</vt:lpstr>
      <vt:lpstr>Основные характеристики ЭБС «Лань»</vt:lpstr>
      <vt:lpstr>Тематические коллекции книг ЭБС «Лань»</vt:lpstr>
      <vt:lpstr>Тематические коллекции книг в подписке СмолГУ</vt:lpstr>
      <vt:lpstr>Тематические коллекции журналов  ЭБС «Лань»</vt:lpstr>
      <vt:lpstr>Поиск литературы в ЭБС «Лань»</vt:lpstr>
      <vt:lpstr>Расширенный поиск литературы в ЭБС «Лань» Поиск по содержимому документа</vt:lpstr>
      <vt:lpstr>Работа с книгой</vt:lpstr>
      <vt:lpstr>Работа с книгой</vt:lpstr>
      <vt:lpstr>Работа с журналом</vt:lpstr>
      <vt:lpstr>Работа с журналом</vt:lpstr>
      <vt:lpstr>Личный кабинет</vt:lpstr>
      <vt:lpstr>Виртуальная книжная полка</vt:lpstr>
      <vt:lpstr>Заметки к книгам</vt:lpstr>
      <vt:lpstr>Закладки с комментариями</vt:lpstr>
      <vt:lpstr>Цитирование</vt:lpstr>
      <vt:lpstr>Конспектирование</vt:lpstr>
      <vt:lpstr>Global F5</vt:lpstr>
      <vt:lpstr>Global F5</vt:lpstr>
      <vt:lpstr>МЫ ЖДЕМ ВАС!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1</cp:lastModifiedBy>
  <cp:revision>61</cp:revision>
  <cp:lastPrinted>1601-01-01T00:00:00Z</cp:lastPrinted>
  <dcterms:created xsi:type="dcterms:W3CDTF">1601-01-01T00:00:00Z</dcterms:created>
  <dcterms:modified xsi:type="dcterms:W3CDTF">2015-10-14T12:19:21Z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